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Canva Sans Medium" panose="020B0604020202020204" charset="0"/>
      <p:regular r:id="rId19"/>
    </p:embeddedFont>
    <p:embeddedFont>
      <p:font typeface="Garet" panose="020B0604020202020204" charset="0"/>
      <p:regular r:id="rId20"/>
    </p:embeddedFont>
    <p:embeddedFont>
      <p:font typeface="JetBrains Mono" panose="020B0604020202020204" charset="0"/>
      <p:regular r:id="rId21"/>
    </p:embeddedFont>
    <p:embeddedFont>
      <p:font typeface="JetBrains Mono Bold" panose="020B0604020202020204" charset="0"/>
      <p:regular r:id="rId22"/>
    </p:embeddedFont>
    <p:embeddedFont>
      <p:font typeface="JetBrains Mono Medium" panose="020B0604020202020204" charset="0"/>
      <p:regular r:id="rId23"/>
    </p:embeddedFont>
    <p:embeddedFont>
      <p:font typeface="Lato Heavy Bold" panose="020B0604020202020204" charset="0"/>
      <p:regular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  <p:embeddedFont>
      <p:font typeface="Oswald Bold" panose="020B060402020202020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7145EB-F3B7-06CE-41A8-A054EB89157E}" v="689" dt="2024-04-21T07:44:42.413"/>
    <p1510:client id="{EF013D5A-E931-88B3-B83C-3FBE30BEFCD7}" v="2" dt="2024-04-21T06:22:48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HAU SIAN MUNG#" userId="S::haus0001@e.ntu.edu.sg::a978f526-31ef-4a92-8c81-753e597cd014" providerId="AD" clId="Web-{EF013D5A-E931-88B3-B83C-3FBE30BEFCD7}"/>
    <pc:docChg chg="modSld">
      <pc:chgData name="#HAU SIAN MUNG#" userId="S::haus0001@e.ntu.edu.sg::a978f526-31ef-4a92-8c81-753e597cd014" providerId="AD" clId="Web-{EF013D5A-E931-88B3-B83C-3FBE30BEFCD7}" dt="2024-04-21T06:22:48.745" v="1" actId="20577"/>
      <pc:docMkLst>
        <pc:docMk/>
      </pc:docMkLst>
      <pc:sldChg chg="modSp">
        <pc:chgData name="#HAU SIAN MUNG#" userId="S::haus0001@e.ntu.edu.sg::a978f526-31ef-4a92-8c81-753e597cd014" providerId="AD" clId="Web-{EF013D5A-E931-88B3-B83C-3FBE30BEFCD7}" dt="2024-04-21T06:22:48.745" v="1" actId="20577"/>
        <pc:sldMkLst>
          <pc:docMk/>
          <pc:sldMk cId="0" sldId="262"/>
        </pc:sldMkLst>
        <pc:spChg chg="mod">
          <ac:chgData name="#HAU SIAN MUNG#" userId="S::haus0001@e.ntu.edu.sg::a978f526-31ef-4a92-8c81-753e597cd014" providerId="AD" clId="Web-{EF013D5A-E931-88B3-B83C-3FBE30BEFCD7}" dt="2024-04-21T06:22:48.745" v="1" actId="20577"/>
          <ac:spMkLst>
            <pc:docMk/>
            <pc:sldMk cId="0" sldId="262"/>
            <ac:spMk id="7" creationId="{756B3F10-1DA4-7447-8CD6-664EF52FB408}"/>
          </ac:spMkLst>
        </pc:spChg>
      </pc:sldChg>
    </pc:docChg>
  </pc:docChgLst>
  <pc:docChgLst>
    <pc:chgData name="#IRA SYAKIRAH BINTE SALEHUDIN#" userId="S::c230072@e.ntu.edu.sg::e970342c-48dd-4c01-8056-542de6346866" providerId="AD" clId="Web-{727145EB-F3B7-06CE-41A8-A054EB89157E}"/>
    <pc:docChg chg="addSld delSld modSld">
      <pc:chgData name="#IRA SYAKIRAH BINTE SALEHUDIN#" userId="S::c230072@e.ntu.edu.sg::e970342c-48dd-4c01-8056-542de6346866" providerId="AD" clId="Web-{727145EB-F3B7-06CE-41A8-A054EB89157E}" dt="2024-04-21T07:44:42.413" v="406" actId="1076"/>
      <pc:docMkLst>
        <pc:docMk/>
      </pc:docMkLst>
      <pc:sldChg chg="addSp delSp modSp">
        <pc:chgData name="#IRA SYAKIRAH BINTE SALEHUDIN#" userId="S::c230072@e.ntu.edu.sg::e970342c-48dd-4c01-8056-542de6346866" providerId="AD" clId="Web-{727145EB-F3B7-06CE-41A8-A054EB89157E}" dt="2024-04-21T06:25:05.720" v="24" actId="20577"/>
        <pc:sldMkLst>
          <pc:docMk/>
          <pc:sldMk cId="0" sldId="259"/>
        </pc:sldMkLst>
        <pc:spChg chg="mod">
          <ac:chgData name="#IRA SYAKIRAH BINTE SALEHUDIN#" userId="S::c230072@e.ntu.edu.sg::e970342c-48dd-4c01-8056-542de6346866" providerId="AD" clId="Web-{727145EB-F3B7-06CE-41A8-A054EB89157E}" dt="2024-04-21T06:23:44.092" v="1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#IRA SYAKIRAH BINTE SALEHUDIN#" userId="S::c230072@e.ntu.edu.sg::e970342c-48dd-4c01-8056-542de6346866" providerId="AD" clId="Web-{727145EB-F3B7-06CE-41A8-A054EB89157E}" dt="2024-04-21T06:23:50.624" v="3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#IRA SYAKIRAH BINTE SALEHUDIN#" userId="S::c230072@e.ntu.edu.sg::e970342c-48dd-4c01-8056-542de6346866" providerId="AD" clId="Web-{727145EB-F3B7-06CE-41A8-A054EB89157E}" dt="2024-04-21T06:23:44.108" v="2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#IRA SYAKIRAH BINTE SALEHUDIN#" userId="S::c230072@e.ntu.edu.sg::e970342c-48dd-4c01-8056-542de6346866" providerId="AD" clId="Web-{727145EB-F3B7-06CE-41A8-A054EB89157E}" dt="2024-04-21T06:23:50.624" v="4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#IRA SYAKIRAH BINTE SALEHUDIN#" userId="S::c230072@e.ntu.edu.sg::e970342c-48dd-4c01-8056-542de6346866" providerId="AD" clId="Web-{727145EB-F3B7-06CE-41A8-A054EB89157E}" dt="2024-04-21T06:24:15.937" v="9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#IRA SYAKIRAH BINTE SALEHUDIN#" userId="S::c230072@e.ntu.edu.sg::e970342c-48dd-4c01-8056-542de6346866" providerId="AD" clId="Web-{727145EB-F3B7-06CE-41A8-A054EB89157E}" dt="2024-04-21T06:24:04.921" v="5" actId="1076"/>
          <ac:spMkLst>
            <pc:docMk/>
            <pc:sldMk cId="0" sldId="259"/>
            <ac:spMk id="11" creationId="{00000000-0000-0000-0000-000000000000}"/>
          </ac:spMkLst>
        </pc:spChg>
        <pc:spChg chg="del">
          <ac:chgData name="#IRA SYAKIRAH BINTE SALEHUDIN#" userId="S::c230072@e.ntu.edu.sg::e970342c-48dd-4c01-8056-542de6346866" providerId="AD" clId="Web-{727145EB-F3B7-06CE-41A8-A054EB89157E}" dt="2024-04-21T06:23:12.622" v="0"/>
          <ac:spMkLst>
            <pc:docMk/>
            <pc:sldMk cId="0" sldId="259"/>
            <ac:spMk id="13" creationId="{00000000-0000-0000-0000-000000000000}"/>
          </ac:spMkLst>
        </pc:spChg>
        <pc:spChg chg="mod">
          <ac:chgData name="#IRA SYAKIRAH BINTE SALEHUDIN#" userId="S::c230072@e.ntu.edu.sg::e970342c-48dd-4c01-8056-542de6346866" providerId="AD" clId="Web-{727145EB-F3B7-06CE-41A8-A054EB89157E}" dt="2024-04-21T06:24:04.937" v="6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#IRA SYAKIRAH BINTE SALEHUDIN#" userId="S::c230072@e.ntu.edu.sg::e970342c-48dd-4c01-8056-542de6346866" providerId="AD" clId="Web-{727145EB-F3B7-06CE-41A8-A054EB89157E}" dt="2024-04-21T06:24:15.953" v="10" actId="1076"/>
          <ac:spMkLst>
            <pc:docMk/>
            <pc:sldMk cId="0" sldId="259"/>
            <ac:spMk id="18" creationId="{00000000-0000-0000-0000-000000000000}"/>
          </ac:spMkLst>
        </pc:spChg>
        <pc:spChg chg="add mod">
          <ac:chgData name="#IRA SYAKIRAH BINTE SALEHUDIN#" userId="S::c230072@e.ntu.edu.sg::e970342c-48dd-4c01-8056-542de6346866" providerId="AD" clId="Web-{727145EB-F3B7-06CE-41A8-A054EB89157E}" dt="2024-04-21T06:24:25.938" v="13" actId="1076"/>
          <ac:spMkLst>
            <pc:docMk/>
            <pc:sldMk cId="0" sldId="259"/>
            <ac:spMk id="20" creationId="{37574BA8-AB65-6B2E-00FC-AFAAB6ECECEA}"/>
          </ac:spMkLst>
        </pc:spChg>
        <pc:spChg chg="add mod">
          <ac:chgData name="#IRA SYAKIRAH BINTE SALEHUDIN#" userId="S::c230072@e.ntu.edu.sg::e970342c-48dd-4c01-8056-542de6346866" providerId="AD" clId="Web-{727145EB-F3B7-06CE-41A8-A054EB89157E}" dt="2024-04-21T06:25:05.720" v="24" actId="20577"/>
          <ac:spMkLst>
            <pc:docMk/>
            <pc:sldMk cId="0" sldId="259"/>
            <ac:spMk id="21" creationId="{6C13E0E8-97B0-3515-9C07-4DE5D8F9A99F}"/>
          </ac:spMkLst>
        </pc:spChg>
      </pc:sldChg>
      <pc:sldChg chg="modSp">
        <pc:chgData name="#IRA SYAKIRAH BINTE SALEHUDIN#" userId="S::c230072@e.ntu.edu.sg::e970342c-48dd-4c01-8056-542de6346866" providerId="AD" clId="Web-{727145EB-F3B7-06CE-41A8-A054EB89157E}" dt="2024-04-21T06:25:02.830" v="20" actId="20577"/>
        <pc:sldMkLst>
          <pc:docMk/>
          <pc:sldMk cId="0" sldId="265"/>
        </pc:sldMkLst>
        <pc:spChg chg="mod">
          <ac:chgData name="#IRA SYAKIRAH BINTE SALEHUDIN#" userId="S::c230072@e.ntu.edu.sg::e970342c-48dd-4c01-8056-542de6346866" providerId="AD" clId="Web-{727145EB-F3B7-06CE-41A8-A054EB89157E}" dt="2024-04-21T06:25:02.830" v="20" actId="20577"/>
          <ac:spMkLst>
            <pc:docMk/>
            <pc:sldMk cId="0" sldId="265"/>
            <ac:spMk id="4" creationId="{00000000-0000-0000-0000-000000000000}"/>
          </ac:spMkLst>
        </pc:spChg>
      </pc:sldChg>
      <pc:sldChg chg="addSp delSp modSp">
        <pc:chgData name="#IRA SYAKIRAH BINTE SALEHUDIN#" userId="S::c230072@e.ntu.edu.sg::e970342c-48dd-4c01-8056-542de6346866" providerId="AD" clId="Web-{727145EB-F3B7-06CE-41A8-A054EB89157E}" dt="2024-04-21T07:44:33.132" v="404" actId="1076"/>
        <pc:sldMkLst>
          <pc:docMk/>
          <pc:sldMk cId="0" sldId="267"/>
        </pc:sldMkLst>
        <pc:spChg chg="mod">
          <ac:chgData name="#IRA SYAKIRAH BINTE SALEHUDIN#" userId="S::c230072@e.ntu.edu.sg::e970342c-48dd-4c01-8056-542de6346866" providerId="AD" clId="Web-{727145EB-F3B7-06CE-41A8-A054EB89157E}" dt="2024-04-21T07:15:55.975" v="401" actId="1076"/>
          <ac:spMkLst>
            <pc:docMk/>
            <pc:sldMk cId="0" sldId="267"/>
            <ac:spMk id="3" creationId="{00000000-0000-0000-0000-000000000000}"/>
          </ac:spMkLst>
        </pc:spChg>
        <pc:picChg chg="add del mod">
          <ac:chgData name="#IRA SYAKIRAH BINTE SALEHUDIN#" userId="S::c230072@e.ntu.edu.sg::e970342c-48dd-4c01-8056-542de6346866" providerId="AD" clId="Web-{727145EB-F3B7-06CE-41A8-A054EB89157E}" dt="2024-04-21T07:15:09.583" v="382"/>
          <ac:picMkLst>
            <pc:docMk/>
            <pc:sldMk cId="0" sldId="267"/>
            <ac:picMk id="6" creationId="{39D40889-F476-4283-D419-EC712073D697}"/>
          </ac:picMkLst>
        </pc:picChg>
        <pc:picChg chg="add del mod">
          <ac:chgData name="#IRA SYAKIRAH BINTE SALEHUDIN#" userId="S::c230072@e.ntu.edu.sg::e970342c-48dd-4c01-8056-542de6346866" providerId="AD" clId="Web-{727145EB-F3B7-06CE-41A8-A054EB89157E}" dt="2024-04-21T07:44:33.132" v="404" actId="1076"/>
          <ac:picMkLst>
            <pc:docMk/>
            <pc:sldMk cId="0" sldId="267"/>
            <ac:picMk id="7" creationId="{C8DFCCFD-5574-DE24-C113-B550C5E2844A}"/>
          </ac:picMkLst>
        </pc:picChg>
        <pc:picChg chg="add mod">
          <ac:chgData name="#IRA SYAKIRAH BINTE SALEHUDIN#" userId="S::c230072@e.ntu.edu.sg::e970342c-48dd-4c01-8056-542de6346866" providerId="AD" clId="Web-{727145EB-F3B7-06CE-41A8-A054EB89157E}" dt="2024-04-21T07:15:42.537" v="397" actId="14100"/>
          <ac:picMkLst>
            <pc:docMk/>
            <pc:sldMk cId="0" sldId="267"/>
            <ac:picMk id="8" creationId="{5E61FEE6-249D-A2A3-8226-1EEF5C5D5DB8}"/>
          </ac:picMkLst>
        </pc:picChg>
      </pc:sldChg>
      <pc:sldChg chg="addSp delSp modSp">
        <pc:chgData name="#IRA SYAKIRAH BINTE SALEHUDIN#" userId="S::c230072@e.ntu.edu.sg::e970342c-48dd-4c01-8056-542de6346866" providerId="AD" clId="Web-{727145EB-F3B7-06CE-41A8-A054EB89157E}" dt="2024-04-21T07:44:42.413" v="406" actId="1076"/>
        <pc:sldMkLst>
          <pc:docMk/>
          <pc:sldMk cId="0" sldId="268"/>
        </pc:sldMkLst>
        <pc:spChg chg="mod">
          <ac:chgData name="#IRA SYAKIRAH BINTE SALEHUDIN#" userId="S::c230072@e.ntu.edu.sg::e970342c-48dd-4c01-8056-542de6346866" providerId="AD" clId="Web-{727145EB-F3B7-06CE-41A8-A054EB89157E}" dt="2024-04-21T07:19:01.544" v="403" actId="20577"/>
          <ac:spMkLst>
            <pc:docMk/>
            <pc:sldMk cId="0" sldId="268"/>
            <ac:spMk id="4" creationId="{00000000-0000-0000-0000-000000000000}"/>
          </ac:spMkLst>
        </pc:spChg>
        <pc:spChg chg="mod">
          <ac:chgData name="#IRA SYAKIRAH BINTE SALEHUDIN#" userId="S::c230072@e.ntu.edu.sg::e970342c-48dd-4c01-8056-542de6346866" providerId="AD" clId="Web-{727145EB-F3B7-06CE-41A8-A054EB89157E}" dt="2024-04-21T06:59:22.953" v="346" actId="1076"/>
          <ac:spMkLst>
            <pc:docMk/>
            <pc:sldMk cId="0" sldId="268"/>
            <ac:spMk id="5" creationId="{00000000-0000-0000-0000-000000000000}"/>
          </ac:spMkLst>
        </pc:spChg>
        <pc:spChg chg="add mod">
          <ac:chgData name="#IRA SYAKIRAH BINTE SALEHUDIN#" userId="S::c230072@e.ntu.edu.sg::e970342c-48dd-4c01-8056-542de6346866" providerId="AD" clId="Web-{727145EB-F3B7-06CE-41A8-A054EB89157E}" dt="2024-04-21T06:27:00.740" v="63" actId="1076"/>
          <ac:spMkLst>
            <pc:docMk/>
            <pc:sldMk cId="0" sldId="268"/>
            <ac:spMk id="6" creationId="{E95EC0EA-5F2D-8862-92C3-8F3F8A62E9FB}"/>
          </ac:spMkLst>
        </pc:spChg>
        <pc:spChg chg="del">
          <ac:chgData name="#IRA SYAKIRAH BINTE SALEHUDIN#" userId="S::c230072@e.ntu.edu.sg::e970342c-48dd-4c01-8056-542de6346866" providerId="AD" clId="Web-{727145EB-F3B7-06CE-41A8-A054EB89157E}" dt="2024-04-21T06:26:02.441" v="26"/>
          <ac:spMkLst>
            <pc:docMk/>
            <pc:sldMk cId="0" sldId="268"/>
            <ac:spMk id="7" creationId="{00000000-0000-0000-0000-000000000000}"/>
          </ac:spMkLst>
        </pc:spChg>
        <pc:spChg chg="del mod">
          <ac:chgData name="#IRA SYAKIRAH BINTE SALEHUDIN#" userId="S::c230072@e.ntu.edu.sg::e970342c-48dd-4c01-8056-542de6346866" providerId="AD" clId="Web-{727145EB-F3B7-06CE-41A8-A054EB89157E}" dt="2024-04-21T06:57:28.558" v="309"/>
          <ac:spMkLst>
            <pc:docMk/>
            <pc:sldMk cId="0" sldId="268"/>
            <ac:spMk id="8" creationId="{3CCC6DD1-9596-056F-B1CD-1DD5EF5C08CF}"/>
          </ac:spMkLst>
        </pc:spChg>
        <pc:spChg chg="add del mod">
          <ac:chgData name="#IRA SYAKIRAH BINTE SALEHUDIN#" userId="S::c230072@e.ntu.edu.sg::e970342c-48dd-4c01-8056-542de6346866" providerId="AD" clId="Web-{727145EB-F3B7-06CE-41A8-A054EB89157E}" dt="2024-04-21T06:59:20.124" v="345"/>
          <ac:spMkLst>
            <pc:docMk/>
            <pc:sldMk cId="0" sldId="268"/>
            <ac:spMk id="9" creationId="{98C748E1-BD05-7741-92D4-81CBD6D8A2AA}"/>
          </ac:spMkLst>
        </pc:spChg>
        <pc:spChg chg="add del mod">
          <ac:chgData name="#IRA SYAKIRAH BINTE SALEHUDIN#" userId="S::c230072@e.ntu.edu.sg::e970342c-48dd-4c01-8056-542de6346866" providerId="AD" clId="Web-{727145EB-F3B7-06CE-41A8-A054EB89157E}" dt="2024-04-21T06:58:30.466" v="334"/>
          <ac:spMkLst>
            <pc:docMk/>
            <pc:sldMk cId="0" sldId="268"/>
            <ac:spMk id="10" creationId="{042AE33E-3280-08B9-3929-E8480608EDAA}"/>
          </ac:spMkLst>
        </pc:spChg>
        <pc:picChg chg="add mod">
          <ac:chgData name="#IRA SYAKIRAH BINTE SALEHUDIN#" userId="S::c230072@e.ntu.edu.sg::e970342c-48dd-4c01-8056-542de6346866" providerId="AD" clId="Web-{727145EB-F3B7-06CE-41A8-A054EB89157E}" dt="2024-04-21T07:44:42.413" v="406" actId="1076"/>
          <ac:picMkLst>
            <pc:docMk/>
            <pc:sldMk cId="0" sldId="268"/>
            <ac:picMk id="12" creationId="{5F17698B-7D7C-462F-77E0-BAF99083EFDE}"/>
          </ac:picMkLst>
        </pc:picChg>
      </pc:sldChg>
      <pc:sldChg chg="addSp delSp modSp">
        <pc:chgData name="#IRA SYAKIRAH BINTE SALEHUDIN#" userId="S::c230072@e.ntu.edu.sg::e970342c-48dd-4c01-8056-542de6346866" providerId="AD" clId="Web-{727145EB-F3B7-06CE-41A8-A054EB89157E}" dt="2024-04-21T07:09:19.224" v="377" actId="1076"/>
        <pc:sldMkLst>
          <pc:docMk/>
          <pc:sldMk cId="3050418187" sldId="270"/>
        </pc:sldMkLst>
        <pc:picChg chg="add mod">
          <ac:chgData name="#IRA SYAKIRAH BINTE SALEHUDIN#" userId="S::c230072@e.ntu.edu.sg::e970342c-48dd-4c01-8056-542de6346866" providerId="AD" clId="Web-{727145EB-F3B7-06CE-41A8-A054EB89157E}" dt="2024-04-21T07:09:19.224" v="377" actId="1076"/>
          <ac:picMkLst>
            <pc:docMk/>
            <pc:sldMk cId="3050418187" sldId="270"/>
            <ac:picMk id="4" creationId="{E7776A52-561A-2A3D-CB8A-67989180527B}"/>
          </ac:picMkLst>
        </pc:picChg>
        <pc:picChg chg="del">
          <ac:chgData name="#IRA SYAKIRAH BINTE SALEHUDIN#" userId="S::c230072@e.ntu.edu.sg::e970342c-48dd-4c01-8056-542de6346866" providerId="AD" clId="Web-{727145EB-F3B7-06CE-41A8-A054EB89157E}" dt="2024-04-21T07:09:15.318" v="375"/>
          <ac:picMkLst>
            <pc:docMk/>
            <pc:sldMk cId="3050418187" sldId="270"/>
            <ac:picMk id="6146" creationId="{4D402ECE-F95D-07D0-5C4F-55DB50F0F7F8}"/>
          </ac:picMkLst>
        </pc:picChg>
      </pc:sldChg>
      <pc:sldChg chg="add del replId">
        <pc:chgData name="#IRA SYAKIRAH BINTE SALEHUDIN#" userId="S::c230072@e.ntu.edu.sg::e970342c-48dd-4c01-8056-542de6346866" providerId="AD" clId="Web-{727145EB-F3B7-06CE-41A8-A054EB89157E}" dt="2024-04-21T06:26:34.427" v="28"/>
        <pc:sldMkLst>
          <pc:docMk/>
          <pc:sldMk cId="356878426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19883" y="7794978"/>
            <a:ext cx="6472580" cy="563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6"/>
              </a:lnSpc>
              <a:spcBef>
                <a:spcPct val="0"/>
              </a:spcBef>
            </a:pPr>
            <a:r>
              <a:rPr lang="en-US" sz="3297">
                <a:solidFill>
                  <a:srgbClr val="231F20"/>
                </a:solidFill>
                <a:latin typeface="Open Sans"/>
              </a:rPr>
              <a:t>Lab Group CSPT1, Team 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04376" y="916749"/>
            <a:ext cx="7308346" cy="8204785"/>
            <a:chOff x="0" y="0"/>
            <a:chExt cx="9744461" cy="10939714"/>
          </a:xfrm>
        </p:grpSpPr>
        <p:sp>
          <p:nvSpPr>
            <p:cNvPr id="4" name="Freeform 4"/>
            <p:cNvSpPr/>
            <p:nvPr/>
          </p:nvSpPr>
          <p:spPr>
            <a:xfrm rot="-1984720">
              <a:off x="895393" y="856668"/>
              <a:ext cx="3290442" cy="4258219"/>
            </a:xfrm>
            <a:custGeom>
              <a:avLst/>
              <a:gdLst/>
              <a:ahLst/>
              <a:cxnLst/>
              <a:rect l="l" t="t" r="r" b="b"/>
              <a:pathLst>
                <a:path w="3290442" h="4258219">
                  <a:moveTo>
                    <a:pt x="0" y="0"/>
                  </a:moveTo>
                  <a:lnTo>
                    <a:pt x="3290441" y="0"/>
                  </a:lnTo>
                  <a:lnTo>
                    <a:pt x="3290441" y="4258219"/>
                  </a:lnTo>
                  <a:lnTo>
                    <a:pt x="0" y="4258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Freeform 5"/>
            <p:cNvSpPr/>
            <p:nvPr/>
          </p:nvSpPr>
          <p:spPr>
            <a:xfrm>
              <a:off x="1507853" y="5519022"/>
              <a:ext cx="4232061" cy="4070473"/>
            </a:xfrm>
            <a:custGeom>
              <a:avLst/>
              <a:gdLst/>
              <a:ahLst/>
              <a:cxnLst/>
              <a:rect l="l" t="t" r="r" b="b"/>
              <a:pathLst>
                <a:path w="4232061" h="4070473">
                  <a:moveTo>
                    <a:pt x="0" y="0"/>
                  </a:moveTo>
                  <a:lnTo>
                    <a:pt x="4232061" y="0"/>
                  </a:lnTo>
                  <a:lnTo>
                    <a:pt x="4232061" y="4070473"/>
                  </a:lnTo>
                  <a:lnTo>
                    <a:pt x="0" y="4070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Freeform 6"/>
            <p:cNvSpPr/>
            <p:nvPr/>
          </p:nvSpPr>
          <p:spPr>
            <a:xfrm rot="611988">
              <a:off x="4615593" y="991860"/>
              <a:ext cx="3315441" cy="4182323"/>
            </a:xfrm>
            <a:custGeom>
              <a:avLst/>
              <a:gdLst/>
              <a:ahLst/>
              <a:cxnLst/>
              <a:rect l="l" t="t" r="r" b="b"/>
              <a:pathLst>
                <a:path w="3315441" h="4182323">
                  <a:moveTo>
                    <a:pt x="0" y="0"/>
                  </a:moveTo>
                  <a:lnTo>
                    <a:pt x="3315442" y="0"/>
                  </a:lnTo>
                  <a:lnTo>
                    <a:pt x="3315442" y="4182323"/>
                  </a:lnTo>
                  <a:lnTo>
                    <a:pt x="0" y="4182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Freeform 7"/>
            <p:cNvSpPr/>
            <p:nvPr/>
          </p:nvSpPr>
          <p:spPr>
            <a:xfrm rot="-1006676">
              <a:off x="6314525" y="5023780"/>
              <a:ext cx="2671223" cy="5650664"/>
            </a:xfrm>
            <a:custGeom>
              <a:avLst/>
              <a:gdLst/>
              <a:ahLst/>
              <a:cxnLst/>
              <a:rect l="l" t="t" r="r" b="b"/>
              <a:pathLst>
                <a:path w="2671223" h="5650664">
                  <a:moveTo>
                    <a:pt x="0" y="0"/>
                  </a:moveTo>
                  <a:lnTo>
                    <a:pt x="2671223" y="0"/>
                  </a:lnTo>
                  <a:lnTo>
                    <a:pt x="2671223" y="5650664"/>
                  </a:lnTo>
                  <a:lnTo>
                    <a:pt x="0" y="5650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Freeform 8"/>
            <p:cNvSpPr/>
            <p:nvPr/>
          </p:nvSpPr>
          <p:spPr>
            <a:xfrm rot="5057786">
              <a:off x="4039115" y="22760"/>
              <a:ext cx="1708547" cy="1837148"/>
            </a:xfrm>
            <a:custGeom>
              <a:avLst/>
              <a:gdLst/>
              <a:ahLst/>
              <a:cxnLst/>
              <a:rect l="l" t="t" r="r" b="b"/>
              <a:pathLst>
                <a:path w="1708547" h="1837148">
                  <a:moveTo>
                    <a:pt x="0" y="0"/>
                  </a:moveTo>
                  <a:lnTo>
                    <a:pt x="1708547" y="0"/>
                  </a:lnTo>
                  <a:lnTo>
                    <a:pt x="1708547" y="1837148"/>
                  </a:lnTo>
                  <a:lnTo>
                    <a:pt x="0" y="1837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Freeform 9"/>
            <p:cNvSpPr/>
            <p:nvPr/>
          </p:nvSpPr>
          <p:spPr>
            <a:xfrm rot="-9951490">
              <a:off x="5075479" y="9122404"/>
              <a:ext cx="1633669" cy="1642629"/>
            </a:xfrm>
            <a:custGeom>
              <a:avLst/>
              <a:gdLst/>
              <a:ahLst/>
              <a:cxnLst/>
              <a:rect l="l" t="t" r="r" b="b"/>
              <a:pathLst>
                <a:path w="1633669" h="1642629">
                  <a:moveTo>
                    <a:pt x="0" y="0"/>
                  </a:moveTo>
                  <a:lnTo>
                    <a:pt x="1633670" y="0"/>
                  </a:lnTo>
                  <a:lnTo>
                    <a:pt x="1633670" y="1642629"/>
                  </a:lnTo>
                  <a:lnTo>
                    <a:pt x="0" y="1642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9905" b="-19905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0" name="TextBox 10"/>
          <p:cNvSpPr txBox="1"/>
          <p:nvPr/>
        </p:nvSpPr>
        <p:spPr>
          <a:xfrm rot="-78760">
            <a:off x="8864900" y="3489043"/>
            <a:ext cx="8382107" cy="11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>
                <a:solidFill>
                  <a:srgbClr val="231F20"/>
                </a:solidFill>
                <a:latin typeface="JetBrains Mono Bold"/>
              </a:rPr>
              <a:t>SC1015</a:t>
            </a:r>
          </a:p>
        </p:txBody>
      </p:sp>
      <p:sp>
        <p:nvSpPr>
          <p:cNvPr id="11" name="TextBox 11"/>
          <p:cNvSpPr txBox="1"/>
          <p:nvPr/>
        </p:nvSpPr>
        <p:spPr>
          <a:xfrm rot="-78760">
            <a:off x="8864900" y="4506512"/>
            <a:ext cx="8382107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>
                <a:solidFill>
                  <a:srgbClr val="231F20"/>
                </a:solidFill>
                <a:latin typeface="JetBrains Mono Bold"/>
              </a:rPr>
              <a:t>MINI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33058" y="8515985"/>
            <a:ext cx="7354942" cy="177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JetBrains Mono"/>
              </a:rPr>
              <a:t>HAU SIAN MUNG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JetBrains Mono"/>
              </a:rPr>
              <a:t>IRA SYAKIRAH BINTE SALEHUDIN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JetBrains Mono"/>
              </a:rPr>
              <a:t>KYI ZIN HMUE THANT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5100" y="5739022"/>
            <a:ext cx="65641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Prediction of Song Popularity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82967" y="1166813"/>
            <a:ext cx="1724688" cy="1808323"/>
          </a:xfrm>
          <a:custGeom>
            <a:avLst/>
            <a:gdLst/>
            <a:ahLst/>
            <a:cxnLst/>
            <a:rect l="l" t="t" r="r" b="b"/>
            <a:pathLst>
              <a:path w="1724688" h="1808323">
                <a:moveTo>
                  <a:pt x="0" y="0"/>
                </a:moveTo>
                <a:lnTo>
                  <a:pt x="1724688" y="0"/>
                </a:lnTo>
                <a:lnTo>
                  <a:pt x="1724688" y="1808323"/>
                </a:lnTo>
                <a:lnTo>
                  <a:pt x="0" y="18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410202" y="1068632"/>
            <a:ext cx="5605736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JetBrains Mono Medium"/>
              </a:rPr>
              <a:t>Machine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9740" y="4216717"/>
            <a:ext cx="9004260" cy="5041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Bold"/>
              </a:rPr>
              <a:t>Method: </a:t>
            </a: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"/>
              </a:rPr>
              <a:t>Multi-Variate Classification Tree</a:t>
            </a:r>
          </a:p>
          <a:p>
            <a:pPr>
              <a:lnSpc>
                <a:spcPts val="2869"/>
              </a:lnSpc>
            </a:pPr>
            <a:endParaRPr lang="en-US" sz="204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Bold"/>
              </a:rPr>
              <a:t>Choice of Multi-Variate Method:</a:t>
            </a:r>
            <a:r>
              <a:rPr lang="en-US" sz="2049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"/>
              </a:rPr>
              <a:t>Opted for multi-variate approach to improve correlation between "Popularity" and multiple variables, aligning with our objective.</a:t>
            </a:r>
          </a:p>
          <a:p>
            <a:pPr>
              <a:lnSpc>
                <a:spcPts val="2869"/>
              </a:lnSpc>
            </a:pPr>
            <a:endParaRPr lang="en-US" sz="204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Medium"/>
              </a:rPr>
              <a:t>Data Cleaning:</a:t>
            </a:r>
            <a:r>
              <a:rPr lang="en-US" sz="2049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"/>
              </a:rPr>
              <a:t>Outliers removed and null values replaced to ensure quality dataset for training.</a:t>
            </a:r>
          </a:p>
          <a:p>
            <a:pPr>
              <a:lnSpc>
                <a:spcPts val="2869"/>
              </a:lnSpc>
            </a:pPr>
            <a:endParaRPr lang="en-US" sz="204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Bold"/>
              </a:rPr>
              <a:t>Model Training: </a:t>
            </a:r>
          </a:p>
          <a:p>
            <a:pPr algn="l"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"/>
              </a:rPr>
              <a:t>Employed Decision Tree Classifier from "</a:t>
            </a:r>
            <a:r>
              <a:rPr lang="en-US" sz="2049" err="1">
                <a:solidFill>
                  <a:srgbClr val="000000"/>
                </a:solidFill>
                <a:latin typeface="Canva Sans"/>
              </a:rPr>
              <a:t>sklearn</a:t>
            </a:r>
            <a:r>
              <a:rPr lang="en-US" sz="2049">
                <a:solidFill>
                  <a:srgbClr val="000000"/>
                </a:solidFill>
                <a:latin typeface="Canva Sans"/>
              </a:rPr>
              <a:t>" library for model training.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16938" y="1475032"/>
            <a:ext cx="778879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Model Training and Evaluation using Train Data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2EFA21-F5CE-02AE-7912-5842A176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781300"/>
            <a:ext cx="7285998" cy="723907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82967" y="1166813"/>
            <a:ext cx="1724688" cy="1808323"/>
          </a:xfrm>
          <a:custGeom>
            <a:avLst/>
            <a:gdLst/>
            <a:ahLst/>
            <a:cxnLst/>
            <a:rect l="l" t="t" r="r" b="b"/>
            <a:pathLst>
              <a:path w="1724688" h="1808323">
                <a:moveTo>
                  <a:pt x="0" y="0"/>
                </a:moveTo>
                <a:lnTo>
                  <a:pt x="1724688" y="0"/>
                </a:lnTo>
                <a:lnTo>
                  <a:pt x="1724688" y="1808323"/>
                </a:lnTo>
                <a:lnTo>
                  <a:pt x="0" y="18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410202" y="1068632"/>
            <a:ext cx="5605736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JetBrains Mono Medium"/>
              </a:rPr>
              <a:t>Machine Learning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16938" y="1475032"/>
            <a:ext cx="778879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Model Training and Evaluation using Train Data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073AFA2-2FAB-1F8F-9E3F-0F6F75221352}"/>
              </a:ext>
            </a:extLst>
          </p:cNvPr>
          <p:cNvSpPr txBox="1"/>
          <p:nvPr/>
        </p:nvSpPr>
        <p:spPr>
          <a:xfrm>
            <a:off x="304800" y="3695700"/>
            <a:ext cx="9004260" cy="369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Bold"/>
              </a:rPr>
              <a:t>Test Data Preparation: </a:t>
            </a: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"/>
              </a:rPr>
              <a:t> Conducted data preprocessing on test data to enhance prediction accuracy.</a:t>
            </a:r>
          </a:p>
          <a:p>
            <a:pPr>
              <a:lnSpc>
                <a:spcPts val="2869"/>
              </a:lnSpc>
            </a:pPr>
            <a:endParaRPr lang="en-US" sz="204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Bold"/>
              </a:rPr>
              <a:t>Prediction and Evaluation:</a:t>
            </a:r>
            <a:r>
              <a:rPr lang="en-US" sz="2049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"/>
              </a:rPr>
              <a:t>Predicted "Popularity" of songs based on characteristics and evaluated using Confusion Matrix.</a:t>
            </a:r>
          </a:p>
          <a:p>
            <a:pPr>
              <a:lnSpc>
                <a:spcPts val="2869"/>
              </a:lnSpc>
            </a:pPr>
            <a:endParaRPr lang="en-US" sz="204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Medium"/>
              </a:rPr>
              <a:t>Insights Derived:</a:t>
            </a:r>
            <a:r>
              <a:rPr lang="en-US" sz="2049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l">
              <a:lnSpc>
                <a:spcPts val="2869"/>
              </a:lnSpc>
            </a:pPr>
            <a:endParaRPr lang="en-US" sz="2049">
              <a:solidFill>
                <a:srgbClr val="000000"/>
              </a:solidFill>
              <a:latin typeface="Canva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91A3C-625A-B452-D797-554AD85C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200900"/>
            <a:ext cx="7348277" cy="2303344"/>
          </a:xfrm>
          <a:prstGeom prst="rect">
            <a:avLst/>
          </a:prstGeom>
        </p:spPr>
      </p:pic>
      <p:pic>
        <p:nvPicPr>
          <p:cNvPr id="4" name="Picture 3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E7776A52-561A-2A3D-CB8A-679891805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660" y="3354328"/>
            <a:ext cx="7620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1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4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82967" y="1166813"/>
            <a:ext cx="1724688" cy="1808323"/>
          </a:xfrm>
          <a:custGeom>
            <a:avLst/>
            <a:gdLst/>
            <a:ahLst/>
            <a:cxnLst/>
            <a:rect l="l" t="t" r="r" b="b"/>
            <a:pathLst>
              <a:path w="1724688" h="1808323">
                <a:moveTo>
                  <a:pt x="0" y="0"/>
                </a:moveTo>
                <a:lnTo>
                  <a:pt x="1724688" y="0"/>
                </a:lnTo>
                <a:lnTo>
                  <a:pt x="1724688" y="1808323"/>
                </a:lnTo>
                <a:lnTo>
                  <a:pt x="0" y="180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410202" y="1068632"/>
            <a:ext cx="5605736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JetBrains Mono Medium"/>
              </a:rPr>
              <a:t>Machine Learning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6938" y="1475032"/>
            <a:ext cx="778879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Model Training and Evaluation using Test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0202" y="3454436"/>
            <a:ext cx="9004260" cy="369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Bold"/>
              </a:rPr>
              <a:t>Test Data Preparation: </a:t>
            </a: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"/>
              </a:rPr>
              <a:t> Conducted data preprocessing on test data to enhance prediction accuracy.</a:t>
            </a:r>
          </a:p>
          <a:p>
            <a:pPr>
              <a:lnSpc>
                <a:spcPts val="2869"/>
              </a:lnSpc>
            </a:pPr>
            <a:endParaRPr lang="en-US" sz="204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Bold"/>
              </a:rPr>
              <a:t>Prediction and Evaluation:</a:t>
            </a:r>
            <a:r>
              <a:rPr lang="en-US" sz="2049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"/>
              </a:rPr>
              <a:t>Predicted "Popularity" of songs based on characteristics and evaluated using Confusion Matrix.</a:t>
            </a:r>
          </a:p>
          <a:p>
            <a:pPr>
              <a:lnSpc>
                <a:spcPts val="2869"/>
              </a:lnSpc>
            </a:pPr>
            <a:endParaRPr lang="en-US" sz="2049">
              <a:solidFill>
                <a:srgbClr val="000000"/>
              </a:solidFill>
              <a:latin typeface="Canva Sans"/>
            </a:endParaRPr>
          </a:p>
          <a:p>
            <a:pPr>
              <a:lnSpc>
                <a:spcPts val="2869"/>
              </a:lnSpc>
            </a:pPr>
            <a:r>
              <a:rPr lang="en-US" sz="2049">
                <a:solidFill>
                  <a:srgbClr val="000000"/>
                </a:solidFill>
                <a:latin typeface="Canva Sans Medium"/>
              </a:rPr>
              <a:t>Insights Derived:</a:t>
            </a:r>
            <a:r>
              <a:rPr lang="en-US" sz="2049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l">
              <a:lnSpc>
                <a:spcPts val="2869"/>
              </a:lnSpc>
            </a:pPr>
            <a:endParaRPr lang="en-US" sz="2049">
              <a:solidFill>
                <a:srgbClr val="000000"/>
              </a:solidFill>
              <a:latin typeface="Canva San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449A7F6-A5B6-4E89-1670-135D776D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3138733"/>
            <a:ext cx="76200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71014-C63D-7FCC-23F4-F798F9439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54" y="7148268"/>
            <a:ext cx="6776172" cy="23408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50434" y="713095"/>
            <a:ext cx="1415987" cy="1415987"/>
          </a:xfrm>
          <a:custGeom>
            <a:avLst/>
            <a:gdLst/>
            <a:ahLst/>
            <a:cxnLst/>
            <a:rect l="l" t="t" r="r" b="b"/>
            <a:pathLst>
              <a:path w="1415987" h="1415987">
                <a:moveTo>
                  <a:pt x="0" y="0"/>
                </a:moveTo>
                <a:lnTo>
                  <a:pt x="1415987" y="0"/>
                </a:lnTo>
                <a:lnTo>
                  <a:pt x="1415987" y="1415987"/>
                </a:lnTo>
                <a:lnTo>
                  <a:pt x="0" y="1415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537674" y="3996332"/>
            <a:ext cx="7504086" cy="373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Tool was developed to allow users to input the values for the different music variables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Tool will predict the popularity of the song based on the user input using the trained model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02" y="1068632"/>
            <a:ext cx="5605736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JetBrains Mono Medium"/>
              </a:rPr>
              <a:t>Outcome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99413" y="1081332"/>
            <a:ext cx="778879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Model Training and Evaluation using Test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FCCFD-5574-DE24-C113-B550C5E28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34" y="3994030"/>
            <a:ext cx="9449286" cy="1778091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E61FEE6-249D-A2A3-8226-1EEF5C5D5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614" y="6476641"/>
            <a:ext cx="9699865" cy="17763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7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37044" y="351656"/>
            <a:ext cx="2513232" cy="2594304"/>
          </a:xfrm>
          <a:custGeom>
            <a:avLst/>
            <a:gdLst/>
            <a:ahLst/>
            <a:cxnLst/>
            <a:rect l="l" t="t" r="r" b="b"/>
            <a:pathLst>
              <a:path w="2513232" h="2594304">
                <a:moveTo>
                  <a:pt x="0" y="0"/>
                </a:moveTo>
                <a:lnTo>
                  <a:pt x="2513232" y="0"/>
                </a:lnTo>
                <a:lnTo>
                  <a:pt x="2513232" y="2594304"/>
                </a:lnTo>
                <a:lnTo>
                  <a:pt x="0" y="2594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462776" y="875860"/>
            <a:ext cx="16103067" cy="207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JetBrains Mono Medium"/>
              </a:rPr>
              <a:t>Data-driven Insights </a:t>
            </a:r>
          </a:p>
          <a:p>
            <a:pPr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JetBrains Mono Medium"/>
              </a:rPr>
              <a:t>and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264" y="3854767"/>
            <a:ext cx="7409507" cy="517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68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The popularity of a song is not influenced by only a single variable. A mixture of attributes is required to influence its popularity rating.</a:t>
            </a:r>
          </a:p>
          <a:p>
            <a:pPr>
              <a:lnSpc>
                <a:spcPts val="2868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Canva Sans"/>
              <a:cs typeface="Segoe UI"/>
            </a:endParaRPr>
          </a:p>
          <a:p>
            <a:pPr marL="285750" indent="-285750">
              <a:lnSpc>
                <a:spcPts val="2868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cs typeface="Segoe UI"/>
              </a:rPr>
              <a:t>Rock, Pop and Hip hop genre songs are fairly distributed between the Not Popular and Popular categories. </a:t>
            </a:r>
          </a:p>
          <a:p>
            <a:pPr marL="285750" indent="-285750">
              <a:lnSpc>
                <a:spcPts val="2868"/>
              </a:lnSpc>
              <a:spcBef>
                <a:spcPct val="0"/>
              </a:spcBef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Canva Sans"/>
              <a:cs typeface="Segoe UI"/>
            </a:endParaRPr>
          </a:p>
          <a:p>
            <a:pPr marL="285750" indent="-285750">
              <a:lnSpc>
                <a:spcPts val="2868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cs typeface="Segoe UI"/>
              </a:rPr>
              <a:t>Country has significantly more songs falling into the Popular category compared to the Not Popular category.</a:t>
            </a:r>
          </a:p>
          <a:p>
            <a:pPr marL="285750" indent="-285750">
              <a:lnSpc>
                <a:spcPts val="2868"/>
              </a:lnSpc>
              <a:spcBef>
                <a:spcPct val="0"/>
              </a:spcBef>
              <a:buFont typeface="Arial"/>
              <a:buChar char="•"/>
            </a:pPr>
            <a:endParaRPr lang="en-US" sz="2000">
              <a:solidFill>
                <a:srgbClr val="000000"/>
              </a:solidFill>
              <a:latin typeface="Canva Sans"/>
              <a:cs typeface="Segoe UI"/>
            </a:endParaRPr>
          </a:p>
          <a:p>
            <a:pPr marL="285750" indent="-285750">
              <a:lnSpc>
                <a:spcPts val="2868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cs typeface="Calibri"/>
              </a:rPr>
              <a:t>Releasing many songs does not guarantee that your subsequent songs can be a hit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26272" y="4048861"/>
            <a:ext cx="9862974" cy="146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8"/>
              </a:lnSpc>
              <a:spcBef>
                <a:spcPct val="0"/>
              </a:spcBef>
            </a:pPr>
            <a:r>
              <a:rPr lang="en-US" sz="2049">
                <a:solidFill>
                  <a:srgbClr val="000000"/>
                </a:solidFill>
                <a:latin typeface="Canva Sans Medium"/>
              </a:rPr>
              <a:t>Recommendation</a:t>
            </a:r>
            <a:r>
              <a:rPr lang="en-US" sz="2049" u="none" strike="noStrike">
                <a:solidFill>
                  <a:srgbClr val="000000"/>
                </a:solidFill>
                <a:latin typeface="Canva Sans Medium"/>
              </a:rPr>
              <a:t>:</a:t>
            </a:r>
          </a:p>
          <a:p>
            <a:pPr marL="0" lvl="0" indent="0" algn="l">
              <a:lnSpc>
                <a:spcPts val="2868"/>
              </a:lnSpc>
              <a:spcBef>
                <a:spcPct val="0"/>
              </a:spcBef>
            </a:pPr>
            <a:endParaRPr lang="en-US" sz="2049" u="none" strike="noStrike">
              <a:solidFill>
                <a:srgbClr val="000000"/>
              </a:solidFill>
              <a:latin typeface="Canva Sans Medium"/>
            </a:endParaRPr>
          </a:p>
          <a:p>
            <a:pPr>
              <a:lnSpc>
                <a:spcPts val="2868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000000"/>
                </a:solidFill>
                <a:latin typeface="Canva Sans"/>
              </a:rPr>
              <a:t>Combining multiple 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attributes and getting the right range will enhance the possibility of a song to be a hit.</a:t>
            </a:r>
            <a:endParaRPr lang="en-US" sz="2000" u="none" strike="noStrike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95EC0EA-5F2D-8862-92C3-8F3F8A62E9FB}"/>
              </a:ext>
            </a:extLst>
          </p:cNvPr>
          <p:cNvSpPr txBox="1"/>
          <p:nvPr/>
        </p:nvSpPr>
        <p:spPr>
          <a:xfrm>
            <a:off x="168047" y="3369531"/>
            <a:ext cx="3818762" cy="345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68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 Medium"/>
              </a:rPr>
              <a:t>Data-driven Insights:</a:t>
            </a:r>
            <a:endParaRPr lang="en-US" sz="2000" u="none" strike="noStrike">
              <a:solidFill>
                <a:srgbClr val="000000"/>
              </a:solidFill>
              <a:latin typeface="Canva Sans Medium"/>
            </a:endParaRPr>
          </a:p>
        </p:txBody>
      </p:sp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F17698B-7D7C-462F-77E0-BAF99083E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04" y="5996581"/>
            <a:ext cx="9699865" cy="17763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64127" y="4652327"/>
            <a:ext cx="33597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65303" y="3885394"/>
            <a:ext cx="7117340" cy="4857584"/>
          </a:xfrm>
          <a:custGeom>
            <a:avLst/>
            <a:gdLst/>
            <a:ahLst/>
            <a:cxnLst/>
            <a:rect l="l" t="t" r="r" b="b"/>
            <a:pathLst>
              <a:path w="7117340" h="4857584">
                <a:moveTo>
                  <a:pt x="0" y="0"/>
                </a:moveTo>
                <a:lnTo>
                  <a:pt x="7117339" y="0"/>
                </a:lnTo>
                <a:lnTo>
                  <a:pt x="7117339" y="4857584"/>
                </a:lnTo>
                <a:lnTo>
                  <a:pt x="0" y="4857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486329" y="1181100"/>
            <a:ext cx="949587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JetBrains Mono Medium"/>
              </a:rPr>
              <a:t>Current Situation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4325" y="3340870"/>
            <a:ext cx="1113403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373D49"/>
                </a:solidFill>
                <a:latin typeface="Canva Sans"/>
              </a:rPr>
              <a:t>Based on the Luminate report in 2023,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43518" y="4788814"/>
            <a:ext cx="7014907" cy="2688677"/>
            <a:chOff x="0" y="0"/>
            <a:chExt cx="9353209" cy="3584903"/>
          </a:xfrm>
        </p:grpSpPr>
        <p:sp>
          <p:nvSpPr>
            <p:cNvPr id="6" name="TextBox 6"/>
            <p:cNvSpPr txBox="1"/>
            <p:nvPr/>
          </p:nvSpPr>
          <p:spPr>
            <a:xfrm>
              <a:off x="0" y="76200"/>
              <a:ext cx="9312858" cy="2793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21"/>
                </a:lnSpc>
              </a:pPr>
              <a:r>
                <a:rPr lang="en-US" sz="14141">
                  <a:solidFill>
                    <a:srgbClr val="000000"/>
                  </a:solidFill>
                  <a:latin typeface="Oswald Bold"/>
                </a:rPr>
                <a:t>120,000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46812"/>
              <a:ext cx="9353209" cy="638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9"/>
                </a:lnSpc>
              </a:pPr>
              <a:r>
                <a:rPr lang="en-US" sz="2923" spc="137">
                  <a:solidFill>
                    <a:srgbClr val="000000"/>
                  </a:solidFill>
                  <a:latin typeface="Lato Heavy Bold"/>
                </a:rPr>
                <a:t>NEW TRACKS RELEASED EVERYDAY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112095" y="8365153"/>
            <a:ext cx="54560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373D49"/>
                </a:solidFill>
                <a:latin typeface="Canva Sans"/>
              </a:rPr>
              <a:t>on streaming services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73930">
            <a:off x="9169043" y="-361584"/>
            <a:ext cx="11787151" cy="7450092"/>
          </a:xfrm>
          <a:custGeom>
            <a:avLst/>
            <a:gdLst/>
            <a:ahLst/>
            <a:cxnLst/>
            <a:rect l="l" t="t" r="r" b="b"/>
            <a:pathLst>
              <a:path w="13890015" h="10063390">
                <a:moveTo>
                  <a:pt x="0" y="0"/>
                </a:moveTo>
                <a:lnTo>
                  <a:pt x="13890015" y="0"/>
                </a:lnTo>
                <a:lnTo>
                  <a:pt x="13890015" y="10063390"/>
                </a:lnTo>
                <a:lnTo>
                  <a:pt x="0" y="1006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464889" y="1173659"/>
            <a:ext cx="860291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>
                <a:solidFill>
                  <a:srgbClr val="000000"/>
                </a:solidFill>
                <a:latin typeface="JetBrains Mono Medium"/>
              </a:rPr>
              <a:t>Problem Definition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855" y="2982102"/>
            <a:ext cx="12185520" cy="26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73D49"/>
                </a:solidFill>
                <a:latin typeface="Canva Sans"/>
              </a:rPr>
              <a:t>Songs are not just melodies but a source of income for composers and producers.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373D49"/>
              </a:solidFill>
              <a:latin typeface="Canva Sa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73D49"/>
                </a:solidFill>
                <a:latin typeface="Canva Sans"/>
              </a:rPr>
              <a:t>The music industry is highly competitive, with numerous songs released daily, making it challenging to attract listeners and climb the charts.</a:t>
            </a:r>
          </a:p>
          <a:p>
            <a:pPr>
              <a:lnSpc>
                <a:spcPts val="4532"/>
              </a:lnSpc>
            </a:pPr>
            <a:endParaRPr lang="en-US" sz="2400">
              <a:solidFill>
                <a:srgbClr val="373D49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89" y="5463202"/>
            <a:ext cx="3188042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JetBrains Mono"/>
              </a:rPr>
              <a:t>Goal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289" y="7137139"/>
            <a:ext cx="12904035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73D49"/>
                </a:solidFill>
                <a:latin typeface="Open Sans"/>
              </a:rPr>
              <a:t>Create a model to predict a song's popularity based on music data.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373D49"/>
              </a:solidFill>
              <a:latin typeface="Open Sans"/>
            </a:endParaRP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373D49"/>
                </a:solidFill>
                <a:latin typeface="Open Sans"/>
              </a:rPr>
              <a:t>Assist composers and producers in creating popular songs by providing insights into the essential features.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8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2258" y="804446"/>
            <a:ext cx="1177576" cy="1207770"/>
          </a:xfrm>
          <a:custGeom>
            <a:avLst/>
            <a:gdLst/>
            <a:ahLst/>
            <a:cxnLst/>
            <a:rect l="l" t="t" r="r" b="b"/>
            <a:pathLst>
              <a:path w="1177576" h="1207770">
                <a:moveTo>
                  <a:pt x="0" y="0"/>
                </a:moveTo>
                <a:lnTo>
                  <a:pt x="1177576" y="0"/>
                </a:lnTo>
                <a:lnTo>
                  <a:pt x="1177576" y="1207770"/>
                </a:lnTo>
                <a:lnTo>
                  <a:pt x="0" y="120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105629" y="5831486"/>
            <a:ext cx="18393629" cy="3678726"/>
          </a:xfrm>
          <a:custGeom>
            <a:avLst/>
            <a:gdLst/>
            <a:ahLst/>
            <a:cxnLst/>
            <a:rect l="l" t="t" r="r" b="b"/>
            <a:pathLst>
              <a:path w="18393629" h="3678726">
                <a:moveTo>
                  <a:pt x="0" y="0"/>
                </a:moveTo>
                <a:lnTo>
                  <a:pt x="18393629" y="0"/>
                </a:lnTo>
                <a:lnTo>
                  <a:pt x="18393629" y="3678725"/>
                </a:lnTo>
                <a:lnTo>
                  <a:pt x="0" y="3678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523698" y="9330388"/>
            <a:ext cx="310852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JetBrains Mono Bold"/>
              </a:rPr>
              <a:t>danceability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33741" y="4572635"/>
            <a:ext cx="1554262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JetBrains Mono Bold"/>
              </a:rPr>
              <a:t>energy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77978" y="9330388"/>
            <a:ext cx="414476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JetBrains Mono Bold"/>
              </a:rPr>
              <a:t>instrumentalness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4191822" y="5143500"/>
            <a:ext cx="19050" cy="12229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8" name="AutoShape 8"/>
          <p:cNvSpPr/>
          <p:nvPr/>
        </p:nvSpPr>
        <p:spPr>
          <a:xfrm>
            <a:off x="2401803" y="7805033"/>
            <a:ext cx="0" cy="1582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9" name="AutoShape 9"/>
          <p:cNvSpPr/>
          <p:nvPr/>
        </p:nvSpPr>
        <p:spPr>
          <a:xfrm>
            <a:off x="6555381" y="7805033"/>
            <a:ext cx="0" cy="15825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0" name="AutoShape 10"/>
          <p:cNvSpPr/>
          <p:nvPr/>
        </p:nvSpPr>
        <p:spPr>
          <a:xfrm>
            <a:off x="13222197" y="8231490"/>
            <a:ext cx="0" cy="10218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1" name="AutoShape 11"/>
          <p:cNvSpPr/>
          <p:nvPr/>
        </p:nvSpPr>
        <p:spPr>
          <a:xfrm>
            <a:off x="9666216" y="5143500"/>
            <a:ext cx="0" cy="25273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2" name="AutoShape 12"/>
          <p:cNvSpPr/>
          <p:nvPr/>
        </p:nvSpPr>
        <p:spPr>
          <a:xfrm flipH="1">
            <a:off x="16982720" y="5219997"/>
            <a:ext cx="19050" cy="12229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14" name="TextBox 14"/>
          <p:cNvSpPr txBox="1"/>
          <p:nvPr/>
        </p:nvSpPr>
        <p:spPr>
          <a:xfrm>
            <a:off x="5676145" y="1172210"/>
            <a:ext cx="1147274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Filtered key variables that can influence the popularity of a song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0202" y="929143"/>
            <a:ext cx="2100784" cy="115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9"/>
              </a:lnSpc>
            </a:pPr>
            <a:r>
              <a:rPr lang="en-US" sz="8659">
                <a:solidFill>
                  <a:srgbClr val="000000"/>
                </a:solidFill>
                <a:latin typeface="JetBrains Mono Medium"/>
              </a:rPr>
              <a:t>EDA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0202" y="2044450"/>
            <a:ext cx="44921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73D49"/>
                </a:solidFill>
                <a:latin typeface="Garet"/>
              </a:rPr>
              <a:t>Exploratory Data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37855" y="4572635"/>
            <a:ext cx="2072382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JetBrains Mono Bold"/>
              </a:rPr>
              <a:t>loudness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67935" y="9330388"/>
            <a:ext cx="310852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JetBrains Mono Bold"/>
              </a:rPr>
              <a:t>acousticness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84627" y="4572635"/>
            <a:ext cx="2072382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AFAFA"/>
                </a:solidFill>
                <a:latin typeface="JetBrains Mono"/>
              </a:rPr>
              <a:t>liveness</a:t>
            </a:r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37574BA8-AB65-6B2E-00FC-AFAAB6ECECEA}"/>
              </a:ext>
            </a:extLst>
          </p:cNvPr>
          <p:cNvSpPr/>
          <p:nvPr/>
        </p:nvSpPr>
        <p:spPr>
          <a:xfrm>
            <a:off x="13612801" y="5143500"/>
            <a:ext cx="0" cy="25273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6C13E0E8-97B0-3515-9C07-4DE5D8F9A99F}"/>
              </a:ext>
            </a:extLst>
          </p:cNvPr>
          <p:cNvSpPr txBox="1"/>
          <p:nvPr/>
        </p:nvSpPr>
        <p:spPr>
          <a:xfrm>
            <a:off x="12684440" y="4572635"/>
            <a:ext cx="2072382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50">
                <a:solidFill>
                  <a:srgbClr val="FAFAFA"/>
                </a:solidFill>
                <a:latin typeface="JetBrains Mono Bold"/>
              </a:rPr>
              <a:t>valence</a:t>
            </a:r>
            <a:endParaRPr lang="en-US" sz="3399">
              <a:solidFill>
                <a:srgbClr val="FAFAFA"/>
              </a:solidFill>
              <a:latin typeface="JetBrains Mon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8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30501" y="1087406"/>
            <a:ext cx="1199474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Conducted individual analyses of each variable using bar plots to visualize data distribution and skewness.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0677" y="929143"/>
            <a:ext cx="2444102" cy="115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9"/>
              </a:lnSpc>
            </a:pPr>
            <a:r>
              <a:rPr lang="en-US" sz="8659">
                <a:solidFill>
                  <a:srgbClr val="000000"/>
                </a:solidFill>
                <a:latin typeface="JetBrains Mono Medium"/>
              </a:rPr>
              <a:t>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02" y="2044450"/>
            <a:ext cx="44921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73D49"/>
                </a:solidFill>
                <a:latin typeface="Garet"/>
              </a:rPr>
              <a:t>Exploratory Data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7381" y="4241222"/>
            <a:ext cx="3665019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Distribution for danceability is close to normal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52383" y="4249737"/>
            <a:ext cx="419622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Liveness has right-skewed distribution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60487" y="4249737"/>
            <a:ext cx="419622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Loudness has a left-skewed distribution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29019" y="3980340"/>
            <a:ext cx="4196222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Most tracks have low </a:t>
            </a:r>
            <a:r>
              <a:rPr lang="en-US" sz="2000" err="1">
                <a:solidFill>
                  <a:srgbClr val="000000"/>
                </a:solidFill>
                <a:latin typeface="Canva Sans"/>
              </a:rPr>
              <a:t>instrumentalness</a:t>
            </a:r>
            <a:r>
              <a:rPr lang="en-US" sz="2000">
                <a:solidFill>
                  <a:srgbClr val="000000"/>
                </a:solidFill>
                <a:latin typeface="Canva Sans"/>
              </a:rPr>
              <a:t>, while very few tracks have high </a:t>
            </a:r>
            <a:r>
              <a:rPr lang="en-US" sz="2000" err="1">
                <a:solidFill>
                  <a:srgbClr val="000000"/>
                </a:solidFill>
                <a:latin typeface="Canva Sans"/>
              </a:rPr>
              <a:t>instrumentalness</a:t>
            </a:r>
            <a:endParaRPr lang="en-US" sz="20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382258" y="804446"/>
            <a:ext cx="1177576" cy="1207770"/>
          </a:xfrm>
          <a:custGeom>
            <a:avLst/>
            <a:gdLst/>
            <a:ahLst/>
            <a:cxnLst/>
            <a:rect l="l" t="t" r="r" b="b"/>
            <a:pathLst>
              <a:path w="1177576" h="1207770">
                <a:moveTo>
                  <a:pt x="0" y="0"/>
                </a:moveTo>
                <a:lnTo>
                  <a:pt x="1177576" y="0"/>
                </a:lnTo>
                <a:lnTo>
                  <a:pt x="1177576" y="1207770"/>
                </a:lnTo>
                <a:lnTo>
                  <a:pt x="0" y="120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F65883-8BFA-2865-B9DA-3500A644A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09" y="5177174"/>
            <a:ext cx="4118921" cy="30355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4CABAF-E8E1-9AA4-32DB-0289A6F9B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55" y="5187565"/>
            <a:ext cx="4056650" cy="30355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AA07F0-00A6-D30E-5EC2-C83394277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3830" y="5222690"/>
            <a:ext cx="4089536" cy="30355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AB004-B7C1-50A7-1420-CE38DC85A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8592" y="5235242"/>
            <a:ext cx="4056649" cy="302303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8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30501" y="1034800"/>
            <a:ext cx="1199474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Explored relationships between variables like danceability, energy, and popularity to identify key predictors.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0677" y="929143"/>
            <a:ext cx="2255600" cy="115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9"/>
              </a:lnSpc>
            </a:pPr>
            <a:r>
              <a:rPr lang="en-US" sz="8659">
                <a:solidFill>
                  <a:srgbClr val="000000"/>
                </a:solidFill>
                <a:latin typeface="JetBrains Mono Medium"/>
              </a:rPr>
              <a:t>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202" y="2044450"/>
            <a:ext cx="44921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73D49"/>
                </a:solidFill>
                <a:latin typeface="Garet"/>
              </a:rPr>
              <a:t>Exploratory Data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600" y="8115300"/>
            <a:ext cx="6421867" cy="105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Popular songs has the interquartile range of danceability spans from 0.5 to 0.7, indicating that 50% of the data falls within this range.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72800" y="8204449"/>
            <a:ext cx="6219931" cy="1412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Not Popular shows a broader distribution of energy levels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Popular songs mostly have energy level of around 0.5 and higher</a:t>
            </a:r>
          </a:p>
        </p:txBody>
      </p:sp>
      <p:sp>
        <p:nvSpPr>
          <p:cNvPr id="7" name="Freeform 7"/>
          <p:cNvSpPr/>
          <p:nvPr/>
        </p:nvSpPr>
        <p:spPr>
          <a:xfrm>
            <a:off x="2382258" y="804446"/>
            <a:ext cx="1177576" cy="1207770"/>
          </a:xfrm>
          <a:custGeom>
            <a:avLst/>
            <a:gdLst/>
            <a:ahLst/>
            <a:cxnLst/>
            <a:rect l="l" t="t" r="r" b="b"/>
            <a:pathLst>
              <a:path w="1177576" h="1207770">
                <a:moveTo>
                  <a:pt x="0" y="0"/>
                </a:moveTo>
                <a:lnTo>
                  <a:pt x="1177576" y="0"/>
                </a:lnTo>
                <a:lnTo>
                  <a:pt x="1177576" y="1207770"/>
                </a:lnTo>
                <a:lnTo>
                  <a:pt x="0" y="120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5C1F2D0-6298-B7BC-DD2A-4CC55FFFE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29" y="2877261"/>
            <a:ext cx="5962576" cy="4718585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BD15BD7-03B7-85AB-4096-DC4A356BF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477" y="2826968"/>
            <a:ext cx="5962576" cy="4718585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8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677" y="929143"/>
            <a:ext cx="2444102" cy="115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9"/>
              </a:lnSpc>
            </a:pPr>
            <a:r>
              <a:rPr lang="en-US" sz="8659">
                <a:solidFill>
                  <a:srgbClr val="000000"/>
                </a:solidFill>
                <a:latin typeface="JetBrains Mono Medium"/>
              </a:rPr>
              <a:t>EDA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0202" y="2044450"/>
            <a:ext cx="44921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73D49"/>
                </a:solidFill>
                <a:latin typeface="Garet"/>
              </a:rPr>
              <a:t>Exploratory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18026" y="859540"/>
            <a:ext cx="6213441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Data Cleaning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Gare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382258" y="804446"/>
            <a:ext cx="1177576" cy="1207770"/>
          </a:xfrm>
          <a:custGeom>
            <a:avLst/>
            <a:gdLst/>
            <a:ahLst/>
            <a:cxnLst/>
            <a:rect l="l" t="t" r="r" b="b"/>
            <a:pathLst>
              <a:path w="1177576" h="1207770">
                <a:moveTo>
                  <a:pt x="0" y="0"/>
                </a:moveTo>
                <a:lnTo>
                  <a:pt x="1177576" y="0"/>
                </a:lnTo>
                <a:lnTo>
                  <a:pt x="1177576" y="1207770"/>
                </a:lnTo>
                <a:lnTo>
                  <a:pt x="0" y="120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6B3F10-1DA4-7447-8CD6-664EF52FB408}"/>
              </a:ext>
            </a:extLst>
          </p:cNvPr>
          <p:cNvSpPr/>
          <p:nvPr/>
        </p:nvSpPr>
        <p:spPr>
          <a:xfrm>
            <a:off x="2514600" y="3695700"/>
            <a:ext cx="4930472" cy="1752600"/>
          </a:xfrm>
          <a:prstGeom prst="roundRect">
            <a:avLst/>
          </a:prstGeom>
          <a:solidFill>
            <a:srgbClr val="D7D4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Canva Sans"/>
              </a:rPr>
              <a:t>Replaced </a:t>
            </a:r>
            <a:r>
              <a:rPr lang="en-US">
                <a:solidFill>
                  <a:srgbClr val="000000"/>
                </a:solidFill>
                <a:latin typeface="Canva Sans"/>
              </a:rPr>
              <a:t>null with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 its respective mean values</a:t>
            </a:r>
            <a:endParaRPr lang="en-S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32AF5E-39F0-7AC8-ECD2-6F266DDE5AA0}"/>
              </a:ext>
            </a:extLst>
          </p:cNvPr>
          <p:cNvSpPr/>
          <p:nvPr/>
        </p:nvSpPr>
        <p:spPr>
          <a:xfrm>
            <a:off x="10343314" y="6640921"/>
            <a:ext cx="4930472" cy="1752600"/>
          </a:xfrm>
          <a:prstGeom prst="roundRect">
            <a:avLst/>
          </a:prstGeom>
          <a:solidFill>
            <a:srgbClr val="D7D4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Canva Sans"/>
              </a:rPr>
              <a:t>Replaced </a:t>
            </a:r>
            <a:r>
              <a:rPr lang="en-US" sz="1800" err="1">
                <a:solidFill>
                  <a:srgbClr val="000000"/>
                </a:solidFill>
                <a:latin typeface="Canva Sans"/>
              </a:rPr>
              <a:t>NaN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 values with respective mean values</a:t>
            </a:r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260E3F-2522-BF1F-C93D-FD77BEBCAF82}"/>
              </a:ext>
            </a:extLst>
          </p:cNvPr>
          <p:cNvSpPr/>
          <p:nvPr/>
        </p:nvSpPr>
        <p:spPr>
          <a:xfrm>
            <a:off x="2514600" y="6640921"/>
            <a:ext cx="4930472" cy="1752600"/>
          </a:xfrm>
          <a:prstGeom prst="roundRect">
            <a:avLst/>
          </a:prstGeom>
          <a:solidFill>
            <a:srgbClr val="D7D4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Canva Sans"/>
              </a:rPr>
              <a:t>Mapped numerical genre values to its corresponding genre names </a:t>
            </a:r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B253C1-E6CD-1EE8-97C1-EF3F5997F1E5}"/>
              </a:ext>
            </a:extLst>
          </p:cNvPr>
          <p:cNvSpPr/>
          <p:nvPr/>
        </p:nvSpPr>
        <p:spPr>
          <a:xfrm>
            <a:off x="10343314" y="3691890"/>
            <a:ext cx="4930472" cy="1752600"/>
          </a:xfrm>
          <a:prstGeom prst="roundRect">
            <a:avLst/>
          </a:prstGeom>
          <a:solidFill>
            <a:srgbClr val="D7D4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Canva Sans"/>
              </a:rPr>
              <a:t>Removed outliers </a:t>
            </a:r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8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677" y="929143"/>
            <a:ext cx="2444102" cy="115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9"/>
              </a:lnSpc>
            </a:pPr>
            <a:r>
              <a:rPr lang="en-US" sz="8659">
                <a:solidFill>
                  <a:srgbClr val="000000"/>
                </a:solidFill>
                <a:latin typeface="JetBrains Mono Medium"/>
              </a:rPr>
              <a:t>EDA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0202" y="2044450"/>
            <a:ext cx="44921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73D49"/>
                </a:solidFill>
                <a:latin typeface="Garet"/>
              </a:rPr>
              <a:t>Exploratory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14957" y="787150"/>
            <a:ext cx="8754531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endParaRPr/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Explored Top Artists and Genres</a:t>
            </a:r>
          </a:p>
        </p:txBody>
      </p:sp>
      <p:sp>
        <p:nvSpPr>
          <p:cNvPr id="5" name="Freeform 5"/>
          <p:cNvSpPr/>
          <p:nvPr/>
        </p:nvSpPr>
        <p:spPr>
          <a:xfrm>
            <a:off x="2382258" y="804446"/>
            <a:ext cx="1177576" cy="1207770"/>
          </a:xfrm>
          <a:custGeom>
            <a:avLst/>
            <a:gdLst/>
            <a:ahLst/>
            <a:cxnLst/>
            <a:rect l="l" t="t" r="r" b="b"/>
            <a:pathLst>
              <a:path w="1177576" h="1207770">
                <a:moveTo>
                  <a:pt x="0" y="0"/>
                </a:moveTo>
                <a:lnTo>
                  <a:pt x="1177576" y="0"/>
                </a:lnTo>
                <a:lnTo>
                  <a:pt x="1177576" y="1207770"/>
                </a:lnTo>
                <a:lnTo>
                  <a:pt x="0" y="120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AA7D6457-5017-5F12-F224-308E5EAB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52700"/>
            <a:ext cx="11422134" cy="7573706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4831D8-851C-6DF8-B6A7-10B02E477E16}"/>
              </a:ext>
            </a:extLst>
          </p:cNvPr>
          <p:cNvSpPr/>
          <p:nvPr/>
        </p:nvSpPr>
        <p:spPr>
          <a:xfrm>
            <a:off x="609600" y="3401568"/>
            <a:ext cx="5334000" cy="1752600"/>
          </a:xfrm>
          <a:prstGeom prst="roundRect">
            <a:avLst/>
          </a:prstGeom>
          <a:solidFill>
            <a:srgbClr val="D7D4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Showcases which artists have the highest number of songs in our dataset.</a:t>
            </a:r>
          </a:p>
          <a:p>
            <a:endParaRPr lang="en-US" sz="1800">
              <a:solidFill>
                <a:srgbClr val="000000"/>
              </a:solidFill>
              <a:latin typeface="Canva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nva Sans"/>
              </a:rPr>
              <a:t>Backstreet Boys emerges at the top with 69 of their songs listed in the dataset.</a:t>
            </a:r>
            <a:endParaRPr lang="en-US" sz="18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2125E6-9DBB-48D1-BEF0-792E2698676A}"/>
              </a:ext>
            </a:extLst>
          </p:cNvPr>
          <p:cNvSpPr/>
          <p:nvPr/>
        </p:nvSpPr>
        <p:spPr>
          <a:xfrm>
            <a:off x="609600" y="7048500"/>
            <a:ext cx="5334000" cy="1752600"/>
          </a:xfrm>
          <a:prstGeom prst="roundRect">
            <a:avLst/>
          </a:prstGeom>
          <a:solidFill>
            <a:srgbClr val="D7D4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Frequency distribution of different genres in our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  <a:latin typeface="Canva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Rock emerges as the dominant genre, with a significantly higher frequency compared to others.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8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0677" y="929143"/>
            <a:ext cx="2255600" cy="115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9"/>
              </a:lnSpc>
            </a:pPr>
            <a:r>
              <a:rPr lang="en-US" sz="8659">
                <a:solidFill>
                  <a:srgbClr val="000000"/>
                </a:solidFill>
                <a:latin typeface="JetBrains Mono Medium"/>
              </a:rPr>
              <a:t>EDA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0202" y="2044450"/>
            <a:ext cx="449215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73D49"/>
                </a:solidFill>
                <a:latin typeface="Garet"/>
              </a:rPr>
              <a:t>Exploratory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20105" y="1139134"/>
            <a:ext cx="875453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</a:rPr>
              <a:t>Popularity Category for Top 10 Artists</a:t>
            </a:r>
          </a:p>
        </p:txBody>
      </p:sp>
      <p:sp>
        <p:nvSpPr>
          <p:cNvPr id="5" name="Freeform 5"/>
          <p:cNvSpPr/>
          <p:nvPr/>
        </p:nvSpPr>
        <p:spPr>
          <a:xfrm>
            <a:off x="2382258" y="804446"/>
            <a:ext cx="1177576" cy="1207770"/>
          </a:xfrm>
          <a:custGeom>
            <a:avLst/>
            <a:gdLst/>
            <a:ahLst/>
            <a:cxnLst/>
            <a:rect l="l" t="t" r="r" b="b"/>
            <a:pathLst>
              <a:path w="1177576" h="1207770">
                <a:moveTo>
                  <a:pt x="0" y="0"/>
                </a:moveTo>
                <a:lnTo>
                  <a:pt x="1177576" y="0"/>
                </a:lnTo>
                <a:lnTo>
                  <a:pt x="1177576" y="1207770"/>
                </a:lnTo>
                <a:lnTo>
                  <a:pt x="0" y="120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DFE9FC1-884E-4734-5CFB-8A5DB836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086100"/>
            <a:ext cx="9848850" cy="67056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6B5DB2-D4C4-6F2B-4EA4-663AE3CAA876}"/>
              </a:ext>
            </a:extLst>
          </p:cNvPr>
          <p:cNvSpPr/>
          <p:nvPr/>
        </p:nvSpPr>
        <p:spPr>
          <a:xfrm>
            <a:off x="892834" y="4152900"/>
            <a:ext cx="5334000" cy="4191000"/>
          </a:xfrm>
          <a:prstGeom prst="roundRect">
            <a:avLst/>
          </a:prstGeom>
          <a:solidFill>
            <a:srgbClr val="D7D4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Heatmap to explore the relationship between the top 10 artists and the popularity category.</a:t>
            </a:r>
          </a:p>
          <a:p>
            <a:endParaRPr lang="en-US" sz="1800">
              <a:solidFill>
                <a:srgbClr val="000000"/>
              </a:solidFill>
              <a:latin typeface="Canva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nva Sans"/>
              </a:rPr>
              <a:t>Backstreet Boys has 69 songs listed in the dataset but only 14 are rated Popular.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  <a:latin typeface="Canva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nva Sans"/>
              </a:rPr>
              <a:t>The Rolling Stones have 18 Popular songs and 16 Not popular songs, indicating a more balanced distribution.</a:t>
            </a:r>
            <a:endParaRPr lang="en-US" sz="180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89a2b12-d97d-410e-8804-b602bba5fc03}" enabled="1" method="Privileged" siteId="{15ce9348-be2a-462b-8fc0-e1765a9b204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Green and Yellow Collage Music Quiz Presentation</dc:title>
  <cp:revision>1</cp:revision>
  <dcterms:created xsi:type="dcterms:W3CDTF">2006-08-16T00:00:00Z</dcterms:created>
  <dcterms:modified xsi:type="dcterms:W3CDTF">2024-04-21T07:44:51Z</dcterms:modified>
  <dc:identifier>DAGC4yOCIQg</dc:identifier>
</cp:coreProperties>
</file>